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522924B4-8FFB-4031-BF10-EDBDF0B1C7FC}" type="datetimeFigureOut">
              <a:rPr lang="ar-IQ" smtClean="0"/>
              <a:t>30/03/1440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DC7C19AE-922F-4D2E-98BC-90F598719B13}" type="slidenum">
              <a:rPr lang="ar-IQ" smtClean="0"/>
              <a:t>‹#›</a:t>
            </a:fld>
            <a:endParaRPr lang="ar-IQ"/>
          </a:p>
        </p:txBody>
      </p:sp>
    </p:spTree>
    <p:extLst>
      <p:ext uri="{BB962C8B-B14F-4D97-AF65-F5344CB8AC3E}">
        <p14:creationId xmlns:p14="http://schemas.microsoft.com/office/powerpoint/2010/main" val="28519054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522924B4-8FFB-4031-BF10-EDBDF0B1C7FC}" type="datetimeFigureOut">
              <a:rPr lang="ar-IQ" smtClean="0"/>
              <a:t>30/03/1440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DC7C19AE-922F-4D2E-98BC-90F598719B13}" type="slidenum">
              <a:rPr lang="ar-IQ" smtClean="0"/>
              <a:t>‹#›</a:t>
            </a:fld>
            <a:endParaRPr lang="ar-IQ"/>
          </a:p>
        </p:txBody>
      </p:sp>
    </p:spTree>
    <p:extLst>
      <p:ext uri="{BB962C8B-B14F-4D97-AF65-F5344CB8AC3E}">
        <p14:creationId xmlns:p14="http://schemas.microsoft.com/office/powerpoint/2010/main" val="40805941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522924B4-8FFB-4031-BF10-EDBDF0B1C7FC}" type="datetimeFigureOut">
              <a:rPr lang="ar-IQ" smtClean="0"/>
              <a:t>30/03/1440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DC7C19AE-922F-4D2E-98BC-90F598719B13}" type="slidenum">
              <a:rPr lang="ar-IQ" smtClean="0"/>
              <a:t>‹#›</a:t>
            </a:fld>
            <a:endParaRPr lang="ar-IQ"/>
          </a:p>
        </p:txBody>
      </p:sp>
    </p:spTree>
    <p:extLst>
      <p:ext uri="{BB962C8B-B14F-4D97-AF65-F5344CB8AC3E}">
        <p14:creationId xmlns:p14="http://schemas.microsoft.com/office/powerpoint/2010/main" val="7694931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522924B4-8FFB-4031-BF10-EDBDF0B1C7FC}" type="datetimeFigureOut">
              <a:rPr lang="ar-IQ" smtClean="0"/>
              <a:t>30/03/1440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DC7C19AE-922F-4D2E-98BC-90F598719B13}" type="slidenum">
              <a:rPr lang="ar-IQ" smtClean="0"/>
              <a:t>‹#›</a:t>
            </a:fld>
            <a:endParaRPr lang="ar-IQ"/>
          </a:p>
        </p:txBody>
      </p:sp>
    </p:spTree>
    <p:extLst>
      <p:ext uri="{BB962C8B-B14F-4D97-AF65-F5344CB8AC3E}">
        <p14:creationId xmlns:p14="http://schemas.microsoft.com/office/powerpoint/2010/main" val="8512776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522924B4-8FFB-4031-BF10-EDBDF0B1C7FC}" type="datetimeFigureOut">
              <a:rPr lang="ar-IQ" smtClean="0"/>
              <a:t>30/03/1440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DC7C19AE-922F-4D2E-98BC-90F598719B13}" type="slidenum">
              <a:rPr lang="ar-IQ" smtClean="0"/>
              <a:t>‹#›</a:t>
            </a:fld>
            <a:endParaRPr lang="ar-IQ"/>
          </a:p>
        </p:txBody>
      </p:sp>
    </p:spTree>
    <p:extLst>
      <p:ext uri="{BB962C8B-B14F-4D97-AF65-F5344CB8AC3E}">
        <p14:creationId xmlns:p14="http://schemas.microsoft.com/office/powerpoint/2010/main" val="41207058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522924B4-8FFB-4031-BF10-EDBDF0B1C7FC}" type="datetimeFigureOut">
              <a:rPr lang="ar-IQ" smtClean="0"/>
              <a:t>30/03/1440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DC7C19AE-922F-4D2E-98BC-90F598719B13}" type="slidenum">
              <a:rPr lang="ar-IQ" smtClean="0"/>
              <a:t>‹#›</a:t>
            </a:fld>
            <a:endParaRPr lang="ar-IQ"/>
          </a:p>
        </p:txBody>
      </p:sp>
    </p:spTree>
    <p:extLst>
      <p:ext uri="{BB962C8B-B14F-4D97-AF65-F5344CB8AC3E}">
        <p14:creationId xmlns:p14="http://schemas.microsoft.com/office/powerpoint/2010/main" val="21912401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522924B4-8FFB-4031-BF10-EDBDF0B1C7FC}" type="datetimeFigureOut">
              <a:rPr lang="ar-IQ" smtClean="0"/>
              <a:t>30/03/1440</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DC7C19AE-922F-4D2E-98BC-90F598719B13}" type="slidenum">
              <a:rPr lang="ar-IQ" smtClean="0"/>
              <a:t>‹#›</a:t>
            </a:fld>
            <a:endParaRPr lang="ar-IQ"/>
          </a:p>
        </p:txBody>
      </p:sp>
    </p:spTree>
    <p:extLst>
      <p:ext uri="{BB962C8B-B14F-4D97-AF65-F5344CB8AC3E}">
        <p14:creationId xmlns:p14="http://schemas.microsoft.com/office/powerpoint/2010/main" val="6832935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522924B4-8FFB-4031-BF10-EDBDF0B1C7FC}" type="datetimeFigureOut">
              <a:rPr lang="ar-IQ" smtClean="0"/>
              <a:t>30/03/1440</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DC7C19AE-922F-4D2E-98BC-90F598719B13}" type="slidenum">
              <a:rPr lang="ar-IQ" smtClean="0"/>
              <a:t>‹#›</a:t>
            </a:fld>
            <a:endParaRPr lang="ar-IQ"/>
          </a:p>
        </p:txBody>
      </p:sp>
    </p:spTree>
    <p:extLst>
      <p:ext uri="{BB962C8B-B14F-4D97-AF65-F5344CB8AC3E}">
        <p14:creationId xmlns:p14="http://schemas.microsoft.com/office/powerpoint/2010/main" val="40030677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522924B4-8FFB-4031-BF10-EDBDF0B1C7FC}" type="datetimeFigureOut">
              <a:rPr lang="ar-IQ" smtClean="0"/>
              <a:t>30/03/1440</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DC7C19AE-922F-4D2E-98BC-90F598719B13}" type="slidenum">
              <a:rPr lang="ar-IQ" smtClean="0"/>
              <a:t>‹#›</a:t>
            </a:fld>
            <a:endParaRPr lang="ar-IQ"/>
          </a:p>
        </p:txBody>
      </p:sp>
    </p:spTree>
    <p:extLst>
      <p:ext uri="{BB962C8B-B14F-4D97-AF65-F5344CB8AC3E}">
        <p14:creationId xmlns:p14="http://schemas.microsoft.com/office/powerpoint/2010/main" val="18784996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522924B4-8FFB-4031-BF10-EDBDF0B1C7FC}" type="datetimeFigureOut">
              <a:rPr lang="ar-IQ" smtClean="0"/>
              <a:t>30/03/1440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DC7C19AE-922F-4D2E-98BC-90F598719B13}" type="slidenum">
              <a:rPr lang="ar-IQ" smtClean="0"/>
              <a:t>‹#›</a:t>
            </a:fld>
            <a:endParaRPr lang="ar-IQ"/>
          </a:p>
        </p:txBody>
      </p:sp>
    </p:spTree>
    <p:extLst>
      <p:ext uri="{BB962C8B-B14F-4D97-AF65-F5344CB8AC3E}">
        <p14:creationId xmlns:p14="http://schemas.microsoft.com/office/powerpoint/2010/main" val="18897467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522924B4-8FFB-4031-BF10-EDBDF0B1C7FC}" type="datetimeFigureOut">
              <a:rPr lang="ar-IQ" smtClean="0"/>
              <a:t>30/03/1440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DC7C19AE-922F-4D2E-98BC-90F598719B13}" type="slidenum">
              <a:rPr lang="ar-IQ" smtClean="0"/>
              <a:t>‹#›</a:t>
            </a:fld>
            <a:endParaRPr lang="ar-IQ"/>
          </a:p>
        </p:txBody>
      </p:sp>
    </p:spTree>
    <p:extLst>
      <p:ext uri="{BB962C8B-B14F-4D97-AF65-F5344CB8AC3E}">
        <p14:creationId xmlns:p14="http://schemas.microsoft.com/office/powerpoint/2010/main" val="42143691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522924B4-8FFB-4031-BF10-EDBDF0B1C7FC}" type="datetimeFigureOut">
              <a:rPr lang="ar-IQ" smtClean="0"/>
              <a:t>30/03/1440</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DC7C19AE-922F-4D2E-98BC-90F598719B13}" type="slidenum">
              <a:rPr lang="ar-IQ" smtClean="0"/>
              <a:t>‹#›</a:t>
            </a:fld>
            <a:endParaRPr lang="ar-IQ"/>
          </a:p>
        </p:txBody>
      </p:sp>
    </p:spTree>
    <p:extLst>
      <p:ext uri="{BB962C8B-B14F-4D97-AF65-F5344CB8AC3E}">
        <p14:creationId xmlns:p14="http://schemas.microsoft.com/office/powerpoint/2010/main" val="16449782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style>
          <a:lnRef idx="1">
            <a:schemeClr val="accent2"/>
          </a:lnRef>
          <a:fillRef idx="2">
            <a:schemeClr val="accent2"/>
          </a:fillRef>
          <a:effectRef idx="1">
            <a:schemeClr val="accent2"/>
          </a:effectRef>
          <a:fontRef idx="minor">
            <a:schemeClr val="dk1"/>
          </a:fontRef>
        </p:style>
        <p:txBody>
          <a:bodyPr/>
          <a:lstStyle/>
          <a:p>
            <a:r>
              <a:rPr lang="ar-IQ" b="1" dirty="0"/>
              <a:t>حركة المقذوفات </a:t>
            </a:r>
            <a:r>
              <a:rPr lang="ar-IQ" b="1" baseline="30000" dirty="0"/>
              <a:t> </a:t>
            </a:r>
            <a:r>
              <a:rPr lang="en-US" dirty="0"/>
              <a:t/>
            </a:r>
            <a:br>
              <a:rPr lang="en-US" dirty="0"/>
            </a:br>
            <a:endParaRPr lang="ar-IQ" dirty="0"/>
          </a:p>
        </p:txBody>
      </p:sp>
      <p:sp>
        <p:nvSpPr>
          <p:cNvPr id="3" name="عنوان فرعي 2"/>
          <p:cNvSpPr>
            <a:spLocks noGrp="1"/>
          </p:cNvSpPr>
          <p:nvPr>
            <p:ph type="subTitle" idx="1"/>
          </p:nvPr>
        </p:nvSpPr>
        <p:spPr/>
        <p:txBody>
          <a:bodyPr/>
          <a:lstStyle/>
          <a:p>
            <a:endParaRPr lang="ar-IQ" dirty="0"/>
          </a:p>
        </p:txBody>
      </p:sp>
    </p:spTree>
    <p:extLst>
      <p:ext uri="{BB962C8B-B14F-4D97-AF65-F5344CB8AC3E}">
        <p14:creationId xmlns:p14="http://schemas.microsoft.com/office/powerpoint/2010/main" val="35117724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755576" y="1720840"/>
            <a:ext cx="7416824" cy="3785652"/>
          </a:xfrm>
          <a:prstGeom prst="rect">
            <a:avLst/>
          </a:prstGeom>
        </p:spPr>
        <p:style>
          <a:lnRef idx="0">
            <a:schemeClr val="accent1"/>
          </a:lnRef>
          <a:fillRef idx="3">
            <a:schemeClr val="accent1"/>
          </a:fillRef>
          <a:effectRef idx="3">
            <a:schemeClr val="accent1"/>
          </a:effectRef>
          <a:fontRef idx="minor">
            <a:schemeClr val="lt1"/>
          </a:fontRef>
        </p:style>
        <p:txBody>
          <a:bodyPr wrap="square">
            <a:spAutoFit/>
          </a:bodyPr>
          <a:lstStyle/>
          <a:p>
            <a:r>
              <a:rPr lang="ar-IQ" sz="2400" dirty="0"/>
              <a:t>وهي تشمل دراسة حركة الاجسام المقذوفة سواء كانت من الأدوات في المجال الرياضي او جسم الرياضي نفسه ويخضع أي جسم اثناء انطلاقه في الهواء لقوانين ثابتة تحدد خط سيره والمسافة التي يقطعها والزمن الذي يستغرقه لقطع تلك المسافة ومما تقدم نرى ان الاهتمام بطبيعة الاجسام المقذوفة والعوامل التي تؤثر على حركة تلك الاجسام اصبح من الأمور الأساسية .</a:t>
            </a:r>
            <a:endParaRPr lang="en-US" sz="2400" dirty="0"/>
          </a:p>
          <a:p>
            <a:r>
              <a:rPr lang="ar-IQ" sz="2400" dirty="0"/>
              <a:t>وقد تم دراسة حركة الاجسام النازلة من الأعلى </a:t>
            </a:r>
            <a:r>
              <a:rPr lang="ar-IQ" sz="2400" dirty="0" err="1"/>
              <a:t>للاسفل</a:t>
            </a:r>
            <a:r>
              <a:rPr lang="ar-IQ" sz="2400" dirty="0"/>
              <a:t> من قبل العالم اسحق نيوتن وتطرق في قوانينه الى ان الجسم الساق من الأعلى يتحرك بفعل </a:t>
            </a:r>
            <a:r>
              <a:rPr lang="ar-IQ" sz="2400" dirty="0" err="1"/>
              <a:t>تاثير</a:t>
            </a:r>
            <a:r>
              <a:rPr lang="ar-IQ" sz="2400" dirty="0"/>
              <a:t> الجاذبية الأرضية باتجاه مركز الأرض ويختلف مقدار الجذب الأرضي من موقع </a:t>
            </a:r>
            <a:r>
              <a:rPr lang="ar-IQ" sz="2400" dirty="0" err="1"/>
              <a:t>لاخر</a:t>
            </a:r>
            <a:r>
              <a:rPr lang="ar-IQ" sz="2400" dirty="0"/>
              <a:t> لذا تم التمييز بين الوزن والكتلة .</a:t>
            </a:r>
            <a:endParaRPr lang="en-US" sz="2400" dirty="0"/>
          </a:p>
        </p:txBody>
      </p:sp>
    </p:spTree>
    <p:extLst>
      <p:ext uri="{BB962C8B-B14F-4D97-AF65-F5344CB8AC3E}">
        <p14:creationId xmlns:p14="http://schemas.microsoft.com/office/powerpoint/2010/main" val="4301048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heel(1)">
                                      <p:cBhvr>
                                        <p:cTn id="7" dur="2000"/>
                                        <p:tgtEl>
                                          <p:spTgt spid="2">
                                            <p:txEl>
                                              <p:pRg st="0" end="0"/>
                                            </p:txEl>
                                          </p:spTgt>
                                        </p:tgtEl>
                                      </p:cBhvr>
                                    </p:animEffect>
                                  </p:childTnLst>
                                </p:cTn>
                              </p:par>
                              <p:par>
                                <p:cTn id="8" presetID="21" presetClass="entr" presetSubtype="1" fill="hold" nodeType="withEffect">
                                  <p:stCondLst>
                                    <p:cond delay="0"/>
                                  </p:stCondLst>
                                  <p:childTnLst>
                                    <p:set>
                                      <p:cBhvr>
                                        <p:cTn id="9" dur="1" fill="hold">
                                          <p:stCondLst>
                                            <p:cond delay="0"/>
                                          </p:stCondLst>
                                        </p:cTn>
                                        <p:tgtEl>
                                          <p:spTgt spid="2">
                                            <p:txEl>
                                              <p:pRg st="1" end="1"/>
                                            </p:txEl>
                                          </p:spTgt>
                                        </p:tgtEl>
                                        <p:attrNameLst>
                                          <p:attrName>style.visibility</p:attrName>
                                        </p:attrNameLst>
                                      </p:cBhvr>
                                      <p:to>
                                        <p:strVal val="visible"/>
                                      </p:to>
                                    </p:set>
                                    <p:animEffect transition="in" filter="wheel(1)">
                                      <p:cBhvr>
                                        <p:cTn id="10" dur="20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827584" y="1720840"/>
            <a:ext cx="7776864" cy="3785652"/>
          </a:xfrm>
          <a:prstGeom prst="rect">
            <a:avLst/>
          </a:prstGeom>
        </p:spPr>
        <p:style>
          <a:lnRef idx="0">
            <a:schemeClr val="accent5"/>
          </a:lnRef>
          <a:fillRef idx="3">
            <a:schemeClr val="accent5"/>
          </a:fillRef>
          <a:effectRef idx="3">
            <a:schemeClr val="accent5"/>
          </a:effectRef>
          <a:fontRef idx="minor">
            <a:schemeClr val="lt1"/>
          </a:fontRef>
        </p:style>
        <p:txBody>
          <a:bodyPr wrap="square">
            <a:spAutoFit/>
          </a:bodyPr>
          <a:lstStyle/>
          <a:p>
            <a:r>
              <a:rPr lang="ar-IQ" sz="2400" b="1" dirty="0"/>
              <a:t>المقذوف العمودي (الشاقولي)</a:t>
            </a:r>
            <a:endParaRPr lang="en-US" sz="2400" b="1" dirty="0"/>
          </a:p>
          <a:p>
            <a:r>
              <a:rPr lang="ar-IQ" sz="2400" dirty="0"/>
              <a:t>ان حركة الجسم الساقط من الأعلى او الصاعد الى الأعلى هي حركة تعجيل منتظم لان سرعته تتغير باستمرار فاذا انطلق جسم من الأسفل الى الأعلى بسرعة معينة فانه يتحرك بتعجيل منتظم وبشكل تناقصي أي ان سرعته تقل تدريجيا بفعل الجاذبية الأرضية والبالغة 9.8 م/</a:t>
            </a:r>
            <a:r>
              <a:rPr lang="ar-IQ" sz="2400" dirty="0" err="1"/>
              <a:t>ثا</a:t>
            </a:r>
            <a:r>
              <a:rPr lang="ar-IQ" sz="2400" dirty="0"/>
              <a:t> </a:t>
            </a:r>
            <a:r>
              <a:rPr lang="ar-IQ" sz="2400" baseline="30000" dirty="0"/>
              <a:t>2 </a:t>
            </a:r>
            <a:r>
              <a:rPr lang="ar-IQ" sz="2400" dirty="0"/>
              <a:t>او 32 قدم /</a:t>
            </a:r>
            <a:r>
              <a:rPr lang="ar-IQ" sz="2400" dirty="0" err="1"/>
              <a:t>ثا</a:t>
            </a:r>
            <a:r>
              <a:rPr lang="ar-IQ" sz="2400" dirty="0"/>
              <a:t> </a:t>
            </a:r>
            <a:r>
              <a:rPr lang="ar-IQ" sz="2400" baseline="30000" dirty="0"/>
              <a:t>2  </a:t>
            </a:r>
            <a:r>
              <a:rPr lang="ar-IQ" sz="2400" dirty="0"/>
              <a:t>الى ان تصل سرعته الى الصفر وما ان يبدأ بالهبوط حتى تبدا سرعته بالتزايد تدريجيا وهنا يكون التعجيل موجبا لذا تكون اقصى سرعة له لحظة التلامس مع الأرض .كما ان زمن الصعود يساوي زمن الهبوط .</a:t>
            </a:r>
            <a:endParaRPr lang="en-US" sz="2400" dirty="0"/>
          </a:p>
          <a:p>
            <a:r>
              <a:rPr lang="ar-IQ" sz="2400" dirty="0"/>
              <a:t>ويمكن ان نستخرج المسافة العمودية او السرعة لهذا المقذوف او الزمن الذي </a:t>
            </a:r>
            <a:r>
              <a:rPr lang="ar-IQ" sz="2400" dirty="0" err="1"/>
              <a:t>يستغرقة</a:t>
            </a:r>
            <a:r>
              <a:rPr lang="ar-IQ" sz="2400" dirty="0"/>
              <a:t> في حركته من معادلات هي :</a:t>
            </a:r>
            <a:endParaRPr lang="en-US" sz="2400" dirty="0"/>
          </a:p>
        </p:txBody>
      </p:sp>
    </p:spTree>
    <p:extLst>
      <p:ext uri="{BB962C8B-B14F-4D97-AF65-F5344CB8AC3E}">
        <p14:creationId xmlns:p14="http://schemas.microsoft.com/office/powerpoint/2010/main" val="22463390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مستطيل 4"/>
          <p:cNvSpPr/>
          <p:nvPr/>
        </p:nvSpPr>
        <p:spPr>
          <a:xfrm>
            <a:off x="1259632" y="1196752"/>
            <a:ext cx="6768752" cy="2554545"/>
          </a:xfrm>
          <a:prstGeom prst="rect">
            <a:avLst/>
          </a:prstGeom>
        </p:spPr>
        <p:style>
          <a:lnRef idx="1">
            <a:schemeClr val="accent2"/>
          </a:lnRef>
          <a:fillRef idx="3">
            <a:schemeClr val="accent2"/>
          </a:fillRef>
          <a:effectRef idx="2">
            <a:schemeClr val="accent2"/>
          </a:effectRef>
          <a:fontRef idx="minor">
            <a:schemeClr val="lt1"/>
          </a:fontRef>
        </p:style>
        <p:txBody>
          <a:bodyPr wrap="square">
            <a:spAutoFit/>
          </a:bodyPr>
          <a:lstStyle/>
          <a:p>
            <a:r>
              <a:rPr lang="ar-IQ" sz="3200" dirty="0"/>
              <a:t>المسافة العمودية = ج*ن</a:t>
            </a:r>
            <a:r>
              <a:rPr lang="ar-IQ" sz="3200" baseline="30000" dirty="0"/>
              <a:t>2  </a:t>
            </a:r>
            <a:r>
              <a:rPr lang="ar-IQ" sz="3200" dirty="0"/>
              <a:t>/2</a:t>
            </a:r>
            <a:endParaRPr lang="en-US" sz="3200" dirty="0"/>
          </a:p>
          <a:p>
            <a:r>
              <a:rPr lang="ar-IQ" sz="3200" dirty="0"/>
              <a:t>المسافة العمودية = س</a:t>
            </a:r>
            <a:r>
              <a:rPr lang="ar-IQ" sz="3200" baseline="30000" dirty="0"/>
              <a:t>2 </a:t>
            </a:r>
            <a:r>
              <a:rPr lang="ar-IQ" sz="3200" dirty="0"/>
              <a:t>/2ج </a:t>
            </a:r>
            <a:endParaRPr lang="en-US" sz="3200" dirty="0"/>
          </a:p>
          <a:p>
            <a:r>
              <a:rPr lang="ar-IQ" sz="3200" dirty="0"/>
              <a:t>ومن المعادلة السابقة يمكن ان نحصل على السرعة ومن خلال ضرب الرفين للوسطين في المعادلة السابقة ويكون</a:t>
            </a:r>
            <a:endParaRPr lang="en-US" sz="3200" dirty="0"/>
          </a:p>
        </p:txBody>
      </p:sp>
      <p:sp>
        <p:nvSpPr>
          <p:cNvPr id="6" name="Rectangle 5"/>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IQ"/>
          </a:p>
        </p:txBody>
      </p:sp>
      <p:sp>
        <p:nvSpPr>
          <p:cNvPr id="7" name="شكل حر 6"/>
          <p:cNvSpPr/>
          <p:nvPr/>
        </p:nvSpPr>
        <p:spPr>
          <a:xfrm>
            <a:off x="5796136" y="4365104"/>
            <a:ext cx="885825" cy="392430"/>
          </a:xfrm>
          <a:custGeom>
            <a:avLst/>
            <a:gdLst>
              <a:gd name="connsiteX0" fmla="*/ 885825 w 885825"/>
              <a:gd name="connsiteY0" fmla="*/ 180975 h 392592"/>
              <a:gd name="connsiteX1" fmla="*/ 876300 w 885825"/>
              <a:gd name="connsiteY1" fmla="*/ 390525 h 392592"/>
              <a:gd name="connsiteX2" fmla="*/ 866775 w 885825"/>
              <a:gd name="connsiteY2" fmla="*/ 361950 h 392592"/>
              <a:gd name="connsiteX3" fmla="*/ 838200 w 885825"/>
              <a:gd name="connsiteY3" fmla="*/ 266700 h 392592"/>
              <a:gd name="connsiteX4" fmla="*/ 828675 w 885825"/>
              <a:gd name="connsiteY4" fmla="*/ 238125 h 392592"/>
              <a:gd name="connsiteX5" fmla="*/ 819150 w 885825"/>
              <a:gd name="connsiteY5" fmla="*/ 171450 h 392592"/>
              <a:gd name="connsiteX6" fmla="*/ 800100 w 885825"/>
              <a:gd name="connsiteY6" fmla="*/ 104775 h 392592"/>
              <a:gd name="connsiteX7" fmla="*/ 771525 w 885825"/>
              <a:gd name="connsiteY7" fmla="*/ 9525 h 392592"/>
              <a:gd name="connsiteX8" fmla="*/ 742950 w 885825"/>
              <a:gd name="connsiteY8" fmla="*/ 0 h 392592"/>
              <a:gd name="connsiteX9" fmla="*/ 0 w 885825"/>
              <a:gd name="connsiteY9" fmla="*/ 9525 h 3925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85825" h="392592">
                <a:moveTo>
                  <a:pt x="885825" y="180975"/>
                </a:moveTo>
                <a:cubicBezTo>
                  <a:pt x="882650" y="250825"/>
                  <a:pt x="883620" y="320987"/>
                  <a:pt x="876300" y="390525"/>
                </a:cubicBezTo>
                <a:cubicBezTo>
                  <a:pt x="875249" y="400510"/>
                  <a:pt x="869533" y="371604"/>
                  <a:pt x="866775" y="361950"/>
                </a:cubicBezTo>
                <a:cubicBezTo>
                  <a:pt x="837985" y="261183"/>
                  <a:pt x="883471" y="402513"/>
                  <a:pt x="838200" y="266700"/>
                </a:cubicBezTo>
                <a:lnTo>
                  <a:pt x="828675" y="238125"/>
                </a:lnTo>
                <a:cubicBezTo>
                  <a:pt x="825500" y="215900"/>
                  <a:pt x="823166" y="193539"/>
                  <a:pt x="819150" y="171450"/>
                </a:cubicBezTo>
                <a:cubicBezTo>
                  <a:pt x="811706" y="130507"/>
                  <a:pt x="810301" y="140479"/>
                  <a:pt x="800100" y="104775"/>
                </a:cubicBezTo>
                <a:cubicBezTo>
                  <a:pt x="771310" y="4008"/>
                  <a:pt x="816796" y="145338"/>
                  <a:pt x="771525" y="9525"/>
                </a:cubicBezTo>
                <a:cubicBezTo>
                  <a:pt x="768350" y="0"/>
                  <a:pt x="752475" y="3175"/>
                  <a:pt x="742950" y="0"/>
                </a:cubicBezTo>
                <a:cubicBezTo>
                  <a:pt x="184169" y="11404"/>
                  <a:pt x="431832" y="9525"/>
                  <a:pt x="0" y="9525"/>
                </a:cubicBezTo>
              </a:path>
            </a:pathLst>
          </a:custGeom>
        </p:spPr>
        <p:style>
          <a:lnRef idx="1">
            <a:schemeClr val="dk1"/>
          </a:lnRef>
          <a:fillRef idx="0">
            <a:schemeClr val="dk1"/>
          </a:fillRef>
          <a:effectRef idx="0">
            <a:schemeClr val="dk1"/>
          </a:effectRef>
          <a:fontRef idx="minor">
            <a:schemeClr val="tx1"/>
          </a:fontRef>
        </p:style>
        <p:txBody>
          <a:bodyPr rot="0" spcFirstLastPara="0" vert="horz" wrap="square" lIns="91440" tIns="45720" rIns="91440" bIns="45720" numCol="1" spcCol="0" rtlCol="1" fromWordArt="0" anchor="ctr" anchorCtr="0" forceAA="0" compatLnSpc="1">
            <a:prstTxWarp prst="textNoShape">
              <a:avLst/>
            </a:prstTxWarp>
            <a:noAutofit/>
          </a:bodyPr>
          <a:lstStyle/>
          <a:p>
            <a:endParaRPr lang="ar-SA"/>
          </a:p>
        </p:txBody>
      </p:sp>
      <p:sp>
        <p:nvSpPr>
          <p:cNvPr id="9" name="مستطيل 8"/>
          <p:cNvSpPr/>
          <p:nvPr/>
        </p:nvSpPr>
        <p:spPr>
          <a:xfrm>
            <a:off x="5652120" y="4539939"/>
            <a:ext cx="1805301" cy="369332"/>
          </a:xfrm>
          <a:prstGeom prst="rect">
            <a:avLst/>
          </a:prstGeom>
        </p:spPr>
        <p:txBody>
          <a:bodyPr wrap="none">
            <a:spAutoFit/>
          </a:bodyPr>
          <a:lstStyle/>
          <a:p>
            <a:pPr lvl="0" algn="justLow" fontAlgn="base">
              <a:spcBef>
                <a:spcPct val="0"/>
              </a:spcBef>
              <a:spcAft>
                <a:spcPct val="0"/>
              </a:spcAft>
            </a:pPr>
            <a:r>
              <a:rPr kumimoji="0" lang="ar-IQ" altLang="ar-IQ"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السرعة =   2*ج *م </a:t>
            </a:r>
            <a:endParaRPr kumimoji="0" lang="ar-IQ" altLang="ar-IQ" sz="24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1301444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755576" y="2136339"/>
            <a:ext cx="7488832" cy="4524315"/>
          </a:xfrm>
          <a:prstGeom prst="rect">
            <a:avLst/>
          </a:prstGeom>
        </p:spPr>
        <p:style>
          <a:lnRef idx="0">
            <a:schemeClr val="accent5"/>
          </a:lnRef>
          <a:fillRef idx="3">
            <a:schemeClr val="accent5"/>
          </a:fillRef>
          <a:effectRef idx="3">
            <a:schemeClr val="accent5"/>
          </a:effectRef>
          <a:fontRef idx="minor">
            <a:schemeClr val="lt1"/>
          </a:fontRef>
        </p:style>
        <p:txBody>
          <a:bodyPr wrap="square">
            <a:spAutoFit/>
          </a:bodyPr>
          <a:lstStyle/>
          <a:p>
            <a:r>
              <a:rPr lang="ar-IQ" sz="2400" dirty="0"/>
              <a:t>مثال :- جسم ينطلق </a:t>
            </a:r>
            <a:r>
              <a:rPr lang="ar-IQ" sz="2400" dirty="0" err="1"/>
              <a:t>للاعلى</a:t>
            </a:r>
            <a:r>
              <a:rPr lang="ar-IQ" sz="2400" dirty="0"/>
              <a:t> بسرعة 60قدم /</a:t>
            </a:r>
            <a:r>
              <a:rPr lang="ar-IQ" sz="2400" dirty="0" err="1"/>
              <a:t>ثا</a:t>
            </a:r>
            <a:r>
              <a:rPr lang="ar-IQ" sz="2400" dirty="0"/>
              <a:t> احسب اقصى ارتفاع يصله الجسم وكذلك الزمن المستغرق للوصول </a:t>
            </a:r>
            <a:r>
              <a:rPr lang="ar-IQ" sz="2400" dirty="0" err="1"/>
              <a:t>لاعلى</a:t>
            </a:r>
            <a:r>
              <a:rPr lang="ar-IQ" sz="2400" dirty="0"/>
              <a:t> ارتفاع له </a:t>
            </a:r>
            <a:endParaRPr lang="en-US" sz="2400" dirty="0"/>
          </a:p>
          <a:p>
            <a:r>
              <a:rPr lang="ar-IQ" sz="2400" dirty="0"/>
              <a:t>المسافة العمودية = س</a:t>
            </a:r>
            <a:r>
              <a:rPr lang="ar-IQ" sz="2400" baseline="30000" dirty="0"/>
              <a:t>2 </a:t>
            </a:r>
            <a:r>
              <a:rPr lang="ar-IQ" sz="2400" dirty="0"/>
              <a:t>/2ج = (60)</a:t>
            </a:r>
            <a:r>
              <a:rPr lang="ar-IQ" sz="2400" baseline="30000" dirty="0"/>
              <a:t>2 </a:t>
            </a:r>
            <a:r>
              <a:rPr lang="ar-IQ" sz="2400" dirty="0"/>
              <a:t>/2*32 </a:t>
            </a:r>
            <a:endParaRPr lang="en-US" sz="2400" dirty="0"/>
          </a:p>
          <a:p>
            <a:r>
              <a:rPr lang="ar-IQ" sz="2400" dirty="0"/>
              <a:t>               = 3600/64 = 56.25 قدم </a:t>
            </a:r>
            <a:endParaRPr lang="en-US" sz="2400" dirty="0"/>
          </a:p>
          <a:p>
            <a:r>
              <a:rPr lang="ar-IQ" sz="2400" dirty="0"/>
              <a:t>اما الزمن </a:t>
            </a:r>
            <a:endParaRPr lang="en-US" sz="2400" dirty="0"/>
          </a:p>
          <a:p>
            <a:r>
              <a:rPr lang="ar-IQ" sz="2400" dirty="0"/>
              <a:t>المسافة العمودية = ج*ن</a:t>
            </a:r>
            <a:r>
              <a:rPr lang="ar-IQ" sz="2400" baseline="30000" dirty="0"/>
              <a:t>2  </a:t>
            </a:r>
            <a:r>
              <a:rPr lang="ar-IQ" sz="2400" dirty="0"/>
              <a:t>/2</a:t>
            </a:r>
            <a:endParaRPr lang="en-US" sz="2400" dirty="0"/>
          </a:p>
          <a:p>
            <a:r>
              <a:rPr lang="ar-IQ" sz="2400" dirty="0"/>
              <a:t>   56.25= 32*ن</a:t>
            </a:r>
            <a:r>
              <a:rPr lang="ar-IQ" sz="2400" baseline="30000" dirty="0"/>
              <a:t>2 </a:t>
            </a:r>
            <a:endParaRPr lang="en-US" sz="2400" dirty="0"/>
          </a:p>
          <a:p>
            <a:r>
              <a:rPr lang="ar-IQ" sz="2400" dirty="0"/>
              <a:t>32ن</a:t>
            </a:r>
            <a:r>
              <a:rPr lang="ar-IQ" sz="2400" baseline="30000" dirty="0"/>
              <a:t>2 </a:t>
            </a:r>
            <a:r>
              <a:rPr lang="ar-IQ" sz="2400" dirty="0"/>
              <a:t>=56.25 *2 </a:t>
            </a:r>
            <a:endParaRPr lang="ar-IQ" sz="2400" dirty="0" smtClean="0"/>
          </a:p>
          <a:p>
            <a:endParaRPr lang="ar-IQ" sz="2400" dirty="0"/>
          </a:p>
          <a:p>
            <a:r>
              <a:rPr lang="ar-IQ" sz="2400" dirty="0"/>
              <a:t>32ن</a:t>
            </a:r>
            <a:r>
              <a:rPr lang="ar-IQ" sz="2400" baseline="30000" dirty="0"/>
              <a:t>2</a:t>
            </a:r>
            <a:r>
              <a:rPr lang="ar-IQ" sz="2400" dirty="0"/>
              <a:t>= 112.5</a:t>
            </a:r>
            <a:endParaRPr lang="en-US" sz="2400" dirty="0"/>
          </a:p>
          <a:p>
            <a:r>
              <a:rPr lang="ar-IQ" sz="2400" dirty="0"/>
              <a:t>ن</a:t>
            </a:r>
            <a:r>
              <a:rPr lang="ar-IQ" sz="2400" baseline="30000" dirty="0"/>
              <a:t>2 </a:t>
            </a:r>
            <a:r>
              <a:rPr lang="ar-IQ" sz="2400" dirty="0"/>
              <a:t>= 112.5/32 = 3.51 ن =  3.51       = 1.87 </a:t>
            </a:r>
            <a:r>
              <a:rPr lang="ar-IQ" sz="2400" dirty="0" err="1"/>
              <a:t>ثا</a:t>
            </a:r>
            <a:r>
              <a:rPr lang="ar-IQ" sz="2400" dirty="0"/>
              <a:t> </a:t>
            </a:r>
            <a:endParaRPr lang="en-US" sz="2400" dirty="0"/>
          </a:p>
          <a:p>
            <a:endParaRPr lang="ar-IQ" sz="2400" dirty="0"/>
          </a:p>
        </p:txBody>
      </p:sp>
      <p:sp>
        <p:nvSpPr>
          <p:cNvPr id="3" name="شكل حر 2"/>
          <p:cNvSpPr/>
          <p:nvPr/>
        </p:nvSpPr>
        <p:spPr>
          <a:xfrm>
            <a:off x="4057079" y="5733256"/>
            <a:ext cx="885825" cy="392430"/>
          </a:xfrm>
          <a:custGeom>
            <a:avLst/>
            <a:gdLst>
              <a:gd name="connsiteX0" fmla="*/ 885825 w 885825"/>
              <a:gd name="connsiteY0" fmla="*/ 180975 h 392592"/>
              <a:gd name="connsiteX1" fmla="*/ 876300 w 885825"/>
              <a:gd name="connsiteY1" fmla="*/ 390525 h 392592"/>
              <a:gd name="connsiteX2" fmla="*/ 866775 w 885825"/>
              <a:gd name="connsiteY2" fmla="*/ 361950 h 392592"/>
              <a:gd name="connsiteX3" fmla="*/ 838200 w 885825"/>
              <a:gd name="connsiteY3" fmla="*/ 266700 h 392592"/>
              <a:gd name="connsiteX4" fmla="*/ 828675 w 885825"/>
              <a:gd name="connsiteY4" fmla="*/ 238125 h 392592"/>
              <a:gd name="connsiteX5" fmla="*/ 819150 w 885825"/>
              <a:gd name="connsiteY5" fmla="*/ 171450 h 392592"/>
              <a:gd name="connsiteX6" fmla="*/ 800100 w 885825"/>
              <a:gd name="connsiteY6" fmla="*/ 104775 h 392592"/>
              <a:gd name="connsiteX7" fmla="*/ 771525 w 885825"/>
              <a:gd name="connsiteY7" fmla="*/ 9525 h 392592"/>
              <a:gd name="connsiteX8" fmla="*/ 742950 w 885825"/>
              <a:gd name="connsiteY8" fmla="*/ 0 h 392592"/>
              <a:gd name="connsiteX9" fmla="*/ 0 w 885825"/>
              <a:gd name="connsiteY9" fmla="*/ 9525 h 3925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85825" h="392592">
                <a:moveTo>
                  <a:pt x="885825" y="180975"/>
                </a:moveTo>
                <a:cubicBezTo>
                  <a:pt x="882650" y="250825"/>
                  <a:pt x="883620" y="320987"/>
                  <a:pt x="876300" y="390525"/>
                </a:cubicBezTo>
                <a:cubicBezTo>
                  <a:pt x="875249" y="400510"/>
                  <a:pt x="869533" y="371604"/>
                  <a:pt x="866775" y="361950"/>
                </a:cubicBezTo>
                <a:cubicBezTo>
                  <a:pt x="837985" y="261183"/>
                  <a:pt x="883471" y="402513"/>
                  <a:pt x="838200" y="266700"/>
                </a:cubicBezTo>
                <a:lnTo>
                  <a:pt x="828675" y="238125"/>
                </a:lnTo>
                <a:cubicBezTo>
                  <a:pt x="825500" y="215900"/>
                  <a:pt x="823166" y="193539"/>
                  <a:pt x="819150" y="171450"/>
                </a:cubicBezTo>
                <a:cubicBezTo>
                  <a:pt x="811706" y="130507"/>
                  <a:pt x="810301" y="140479"/>
                  <a:pt x="800100" y="104775"/>
                </a:cubicBezTo>
                <a:cubicBezTo>
                  <a:pt x="771310" y="4008"/>
                  <a:pt x="816796" y="145338"/>
                  <a:pt x="771525" y="9525"/>
                </a:cubicBezTo>
                <a:cubicBezTo>
                  <a:pt x="768350" y="0"/>
                  <a:pt x="752475" y="3175"/>
                  <a:pt x="742950" y="0"/>
                </a:cubicBezTo>
                <a:cubicBezTo>
                  <a:pt x="184169" y="11404"/>
                  <a:pt x="431832" y="9525"/>
                  <a:pt x="0" y="9525"/>
                </a:cubicBezTo>
              </a:path>
            </a:pathLst>
          </a:custGeom>
        </p:spPr>
        <p:style>
          <a:lnRef idx="1">
            <a:schemeClr val="dk1"/>
          </a:lnRef>
          <a:fillRef idx="0">
            <a:schemeClr val="dk1"/>
          </a:fillRef>
          <a:effectRef idx="0">
            <a:schemeClr val="dk1"/>
          </a:effectRef>
          <a:fontRef idx="minor">
            <a:schemeClr val="tx1"/>
          </a:fontRef>
        </p:style>
        <p:txBody>
          <a:bodyPr rot="0" spcFirstLastPara="0" vert="horz" wrap="square" lIns="91440" tIns="45720" rIns="91440" bIns="45720" numCol="1" spcCol="0" rtlCol="1" fromWordArt="0" anchor="ctr" anchorCtr="0" forceAA="0" compatLnSpc="1">
            <a:prstTxWarp prst="textNoShape">
              <a:avLst/>
            </a:prstTxWarp>
            <a:noAutofit/>
          </a:bodyPr>
          <a:lstStyle/>
          <a:p>
            <a:endParaRPr lang="ar-SA"/>
          </a:p>
        </p:txBody>
      </p:sp>
    </p:spTree>
    <p:extLst>
      <p:ext uri="{BB962C8B-B14F-4D97-AF65-F5344CB8AC3E}">
        <p14:creationId xmlns:p14="http://schemas.microsoft.com/office/powerpoint/2010/main" val="38946748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TotalTime>
  <Words>320</Words>
  <Application>Microsoft Office PowerPoint</Application>
  <PresentationFormat>عرض على الشاشة (3:4)‏</PresentationFormat>
  <Paragraphs>20</Paragraphs>
  <Slides>5</Slides>
  <Notes>0</Notes>
  <HiddenSlides>0</HiddenSlides>
  <MMClips>0</MMClips>
  <ScaleCrop>false</ScaleCrop>
  <HeadingPairs>
    <vt:vector size="4" baseType="variant">
      <vt:variant>
        <vt:lpstr>نسق</vt:lpstr>
      </vt:variant>
      <vt:variant>
        <vt:i4>1</vt:i4>
      </vt:variant>
      <vt:variant>
        <vt:lpstr>عناوين الشرائح</vt:lpstr>
      </vt:variant>
      <vt:variant>
        <vt:i4>5</vt:i4>
      </vt:variant>
    </vt:vector>
  </HeadingPairs>
  <TitlesOfParts>
    <vt:vector size="6" baseType="lpstr">
      <vt:lpstr>نسق Office</vt:lpstr>
      <vt:lpstr>حركة المقذوفات   </vt:lpstr>
      <vt:lpstr>عرض تقديمي في PowerPoint</vt:lpstr>
      <vt:lpstr>عرض تقديمي في PowerPoint</vt:lpstr>
      <vt:lpstr>عرض تقديمي في PowerPoint</vt:lpstr>
      <vt:lpstr>عرض تقديمي في PowerPoint</vt:lpstr>
    </vt:vector>
  </TitlesOfParts>
  <Company>Ahmed-Under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حركة المقذوفات   </dc:title>
  <dc:creator>yarob</dc:creator>
  <cp:lastModifiedBy>yarob</cp:lastModifiedBy>
  <cp:revision>7</cp:revision>
  <dcterms:created xsi:type="dcterms:W3CDTF">2018-12-08T20:54:19Z</dcterms:created>
  <dcterms:modified xsi:type="dcterms:W3CDTF">2018-12-08T21:01:12Z</dcterms:modified>
</cp:coreProperties>
</file>